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59" r:id="rId5"/>
    <p:sldId id="275" r:id="rId6"/>
    <p:sldId id="274" r:id="rId7"/>
    <p:sldId id="273" r:id="rId8"/>
    <p:sldId id="277" r:id="rId9"/>
    <p:sldId id="263" r:id="rId10"/>
    <p:sldId id="264" r:id="rId11"/>
    <p:sldId id="267" r:id="rId12"/>
    <p:sldId id="265" r:id="rId13"/>
    <p:sldId id="262" r:id="rId14"/>
    <p:sldId id="269" r:id="rId15"/>
    <p:sldId id="276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38" d="100"/>
          <a:sy n="38" d="100"/>
        </p:scale>
        <p:origin x="-40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m\Documents\Naukowe\G&#322;osy%20niewa&#380;ne\G&#322;osy%20niewa&#380;n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m\Documents\Naukowe\G&#322;osy%20niewa&#380;ne\G&#322;osy%20niewa&#380;n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Arkusz1!$A$2:$A$5</c:f>
              <c:strCache>
                <c:ptCount val="4"/>
                <c:pt idx="0">
                  <c:v>Rada mojej gminy, wójt burmistrz, prezydent miasta</c:v>
                </c:pt>
                <c:pt idx="1">
                  <c:v>Rada mojego powiatu, starosta</c:v>
                </c:pt>
                <c:pt idx="2">
                  <c:v>Sejmik mojego województwa, marszałek</c:v>
                </c:pt>
                <c:pt idx="3">
                  <c:v>Polski Sejm, Rząd, Prezydent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70</c:v>
                </c:pt>
                <c:pt idx="1">
                  <c:v>44</c:v>
                </c:pt>
                <c:pt idx="2">
                  <c:v>27</c:v>
                </c:pt>
                <c:pt idx="3">
                  <c:v>76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Arkusz1!$A$2:$A$5</c:f>
              <c:strCache>
                <c:ptCount val="4"/>
                <c:pt idx="0">
                  <c:v>Rada mojej gminy, wójt burmistrz, prezydent miasta</c:v>
                </c:pt>
                <c:pt idx="1">
                  <c:v>Rada mojego powiatu, starosta</c:v>
                </c:pt>
                <c:pt idx="2">
                  <c:v>Sejmik mojego województwa, marszałek</c:v>
                </c:pt>
                <c:pt idx="3">
                  <c:v>Polski Sejm, Rząd, Prezydent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28</c:v>
                </c:pt>
                <c:pt idx="1">
                  <c:v>52</c:v>
                </c:pt>
                <c:pt idx="2">
                  <c:v>69</c:v>
                </c:pt>
                <c:pt idx="3">
                  <c:v>23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TP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Arkusz1!$A$2:$A$5</c:f>
              <c:strCache>
                <c:ptCount val="4"/>
                <c:pt idx="0">
                  <c:v>Rada mojej gminy, wójt burmistrz, prezydent miasta</c:v>
                </c:pt>
                <c:pt idx="1">
                  <c:v>Rada mojego powiatu, starosta</c:v>
                </c:pt>
                <c:pt idx="2">
                  <c:v>Sejmik mojego województwa, marszałek</c:v>
                </c:pt>
                <c:pt idx="3">
                  <c:v>Polski Sejm, Rząd, Prezydent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584064"/>
        <c:axId val="32585600"/>
      </c:barChart>
      <c:catAx>
        <c:axId val="32584064"/>
        <c:scaling>
          <c:orientation val="minMax"/>
        </c:scaling>
        <c:delete val="0"/>
        <c:axPos val="b"/>
        <c:majorTickMark val="out"/>
        <c:minorTickMark val="none"/>
        <c:tickLblPos val="nextTo"/>
        <c:crossAx val="32585600"/>
        <c:crosses val="autoZero"/>
        <c:auto val="1"/>
        <c:lblAlgn val="ctr"/>
        <c:lblOffset val="100"/>
        <c:noMultiLvlLbl val="0"/>
      </c:catAx>
      <c:valAx>
        <c:axId val="325856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2584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frekwencja!$D$1</c:f>
              <c:strCache>
                <c:ptCount val="1"/>
                <c:pt idx="0">
                  <c:v>frekwencja 2011</c:v>
                </c:pt>
              </c:strCache>
            </c:strRef>
          </c:tx>
          <c:spPr>
            <a:ln w="762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frekwencja!$B$2:$B$11</c:f>
              <c:strCache>
                <c:ptCount val="10"/>
                <c:pt idx="0">
                  <c:v>1d</c:v>
                </c:pt>
                <c:pt idx="1">
                  <c:v>2d</c:v>
                </c:pt>
                <c:pt idx="2">
                  <c:v>3d</c:v>
                </c:pt>
                <c:pt idx="3">
                  <c:v>4d</c:v>
                </c:pt>
                <c:pt idx="4">
                  <c:v>5d</c:v>
                </c:pt>
                <c:pt idx="5">
                  <c:v>6d</c:v>
                </c:pt>
                <c:pt idx="6">
                  <c:v>7d</c:v>
                </c:pt>
                <c:pt idx="7">
                  <c:v>8d</c:v>
                </c:pt>
                <c:pt idx="8">
                  <c:v>9d</c:v>
                </c:pt>
                <c:pt idx="9">
                  <c:v>10d</c:v>
                </c:pt>
              </c:strCache>
            </c:strRef>
          </c:cat>
          <c:val>
            <c:numRef>
              <c:f>frekwencja!$D$2:$D$11</c:f>
              <c:numCache>
                <c:formatCode>General</c:formatCode>
                <c:ptCount val="10"/>
                <c:pt idx="0">
                  <c:v>37.159999999999997</c:v>
                </c:pt>
                <c:pt idx="1">
                  <c:v>37.36</c:v>
                </c:pt>
                <c:pt idx="2">
                  <c:v>37.43</c:v>
                </c:pt>
                <c:pt idx="3">
                  <c:v>37.950000000000003</c:v>
                </c:pt>
                <c:pt idx="4">
                  <c:v>37.83</c:v>
                </c:pt>
                <c:pt idx="5">
                  <c:v>38.090000000000003</c:v>
                </c:pt>
                <c:pt idx="6">
                  <c:v>40.79</c:v>
                </c:pt>
                <c:pt idx="7">
                  <c:v>41.68</c:v>
                </c:pt>
                <c:pt idx="8">
                  <c:v>44.73</c:v>
                </c:pt>
                <c:pt idx="9">
                  <c:v>48.49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frekwencja!$E$1</c:f>
              <c:strCache>
                <c:ptCount val="1"/>
                <c:pt idx="0">
                  <c:v>frekwencja 2014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frekwencja!$B$2:$B$11</c:f>
              <c:strCache>
                <c:ptCount val="10"/>
                <c:pt idx="0">
                  <c:v>1d</c:v>
                </c:pt>
                <c:pt idx="1">
                  <c:v>2d</c:v>
                </c:pt>
                <c:pt idx="2">
                  <c:v>3d</c:v>
                </c:pt>
                <c:pt idx="3">
                  <c:v>4d</c:v>
                </c:pt>
                <c:pt idx="4">
                  <c:v>5d</c:v>
                </c:pt>
                <c:pt idx="5">
                  <c:v>6d</c:v>
                </c:pt>
                <c:pt idx="6">
                  <c:v>7d</c:v>
                </c:pt>
                <c:pt idx="7">
                  <c:v>8d</c:v>
                </c:pt>
                <c:pt idx="8">
                  <c:v>9d</c:v>
                </c:pt>
                <c:pt idx="9">
                  <c:v>10d</c:v>
                </c:pt>
              </c:strCache>
            </c:strRef>
          </c:cat>
          <c:val>
            <c:numRef>
              <c:f>frekwencja!$E$2:$E$11</c:f>
              <c:numCache>
                <c:formatCode>General</c:formatCode>
                <c:ptCount val="10"/>
                <c:pt idx="0">
                  <c:v>58.12</c:v>
                </c:pt>
                <c:pt idx="1">
                  <c:v>56.73</c:v>
                </c:pt>
                <c:pt idx="2">
                  <c:v>56.28</c:v>
                </c:pt>
                <c:pt idx="3">
                  <c:v>55.04</c:v>
                </c:pt>
                <c:pt idx="4">
                  <c:v>53.13</c:v>
                </c:pt>
                <c:pt idx="5">
                  <c:v>52.41</c:v>
                </c:pt>
                <c:pt idx="6">
                  <c:v>51.63</c:v>
                </c:pt>
                <c:pt idx="7">
                  <c:v>50.79</c:v>
                </c:pt>
                <c:pt idx="8">
                  <c:v>48.52</c:v>
                </c:pt>
                <c:pt idx="9">
                  <c:v>44.73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523264"/>
        <c:axId val="89785856"/>
      </c:lineChart>
      <c:catAx>
        <c:axId val="86523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 dirty="0" smtClean="0"/>
                  <a:t>Przedziały</a:t>
                </a:r>
                <a:r>
                  <a:rPr lang="pl-PL" baseline="0" dirty="0" smtClean="0"/>
                  <a:t> decylowe wielkości gmin</a:t>
                </a:r>
                <a:endParaRPr lang="pl-PL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89785856"/>
        <c:crosses val="autoZero"/>
        <c:auto val="1"/>
        <c:lblAlgn val="ctr"/>
        <c:lblOffset val="100"/>
        <c:noMultiLvlLbl val="0"/>
      </c:catAx>
      <c:valAx>
        <c:axId val="897858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l-PL" dirty="0" smtClean="0"/>
                  <a:t>Średni</a:t>
                </a:r>
                <a:r>
                  <a:rPr lang="pl-PL" baseline="0" dirty="0" smtClean="0"/>
                  <a:t> po</a:t>
                </a:r>
                <a:r>
                  <a:rPr lang="pl-PL" dirty="0" smtClean="0"/>
                  <a:t>ziom frekwencji (%)</a:t>
                </a:r>
                <a:endParaRPr lang="pl-PL" dirty="0"/>
              </a:p>
            </c:rich>
          </c:tx>
          <c:layout>
            <c:manualLayout>
              <c:xMode val="edge"/>
              <c:yMode val="edge"/>
              <c:x val="7.716049382716049E-3"/>
              <c:y val="3.85601638693399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65232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Arkusz7!$B$47:$B$62</c:f>
              <c:strCache>
                <c:ptCount val="16"/>
                <c:pt idx="0">
                  <c:v>mazowieckie</c:v>
                </c:pt>
                <c:pt idx="1">
                  <c:v>podkarpackie</c:v>
                </c:pt>
                <c:pt idx="2">
                  <c:v>łódzkie</c:v>
                </c:pt>
                <c:pt idx="3">
                  <c:v>świętokrzyskie</c:v>
                </c:pt>
                <c:pt idx="4">
                  <c:v>małopolskie</c:v>
                </c:pt>
                <c:pt idx="5">
                  <c:v>śląskie</c:v>
                </c:pt>
                <c:pt idx="6">
                  <c:v>lubelskie</c:v>
                </c:pt>
                <c:pt idx="7">
                  <c:v>kujawsko-pomorskie</c:v>
                </c:pt>
                <c:pt idx="8">
                  <c:v>podlaskie</c:v>
                </c:pt>
                <c:pt idx="9">
                  <c:v>zachodniopomorskie</c:v>
                </c:pt>
                <c:pt idx="10">
                  <c:v>lubuskie</c:v>
                </c:pt>
                <c:pt idx="11">
                  <c:v>dolnośląskie</c:v>
                </c:pt>
                <c:pt idx="12">
                  <c:v>opolskie</c:v>
                </c:pt>
                <c:pt idx="13">
                  <c:v>warmińsko-mazurskie</c:v>
                </c:pt>
                <c:pt idx="14">
                  <c:v>pomorskie</c:v>
                </c:pt>
                <c:pt idx="15">
                  <c:v>wielkopolskie</c:v>
                </c:pt>
              </c:strCache>
            </c:strRef>
          </c:cat>
          <c:val>
            <c:numRef>
              <c:f>Arkusz7!$C$47:$C$62</c:f>
              <c:numCache>
                <c:formatCode>0.0%</c:formatCode>
                <c:ptCount val="16"/>
                <c:pt idx="0">
                  <c:v>1.2225030452304969E-2</c:v>
                </c:pt>
                <c:pt idx="1">
                  <c:v>4.7933166296087668E-2</c:v>
                </c:pt>
                <c:pt idx="2">
                  <c:v>5.1243206007633671E-2</c:v>
                </c:pt>
                <c:pt idx="3">
                  <c:v>5.147888008116358E-2</c:v>
                </c:pt>
                <c:pt idx="4">
                  <c:v>5.2279397219948606E-2</c:v>
                </c:pt>
                <c:pt idx="5">
                  <c:v>5.326525125667686E-2</c:v>
                </c:pt>
                <c:pt idx="6">
                  <c:v>5.3680576642151701E-2</c:v>
                </c:pt>
                <c:pt idx="7">
                  <c:v>5.5912223157037005E-2</c:v>
                </c:pt>
                <c:pt idx="8">
                  <c:v>5.5941338136483748E-2</c:v>
                </c:pt>
                <c:pt idx="9">
                  <c:v>6.5243733783300423E-2</c:v>
                </c:pt>
                <c:pt idx="10">
                  <c:v>6.9798739445134705E-2</c:v>
                </c:pt>
                <c:pt idx="11">
                  <c:v>7.1768207403338669E-2</c:v>
                </c:pt>
                <c:pt idx="12">
                  <c:v>7.2052617783806672E-2</c:v>
                </c:pt>
                <c:pt idx="13">
                  <c:v>7.3304339326953266E-2</c:v>
                </c:pt>
                <c:pt idx="14">
                  <c:v>7.3990428895427701E-2</c:v>
                </c:pt>
                <c:pt idx="15">
                  <c:v>7.6865958898569675E-2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89803392"/>
        <c:axId val="89825664"/>
      </c:barChart>
      <c:catAx>
        <c:axId val="89803392"/>
        <c:scaling>
          <c:orientation val="minMax"/>
        </c:scaling>
        <c:delete val="0"/>
        <c:axPos val="b"/>
        <c:majorTickMark val="out"/>
        <c:minorTickMark val="none"/>
        <c:tickLblPos val="nextTo"/>
        <c:crossAx val="89825664"/>
        <c:crosses val="autoZero"/>
        <c:auto val="1"/>
        <c:lblAlgn val="ctr"/>
        <c:lblOffset val="100"/>
        <c:noMultiLvlLbl val="0"/>
      </c:catAx>
      <c:valAx>
        <c:axId val="898256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pl-PL" sz="1400" dirty="0" smtClean="0"/>
                  <a:t>Przyrost odsetka głosów nieważnych</a:t>
                </a:r>
                <a:r>
                  <a:rPr lang="pl-PL" sz="1400" baseline="0" dirty="0" smtClean="0"/>
                  <a:t> (p. proc.)</a:t>
                </a:r>
              </a:p>
              <a:p>
                <a:pPr>
                  <a:defRPr sz="1400"/>
                </a:pPr>
                <a:endParaRPr lang="pl-PL" sz="1400" baseline="0" dirty="0" smtClean="0"/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89803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0E68-0D76-47F0-8062-3DA2BB406381}" type="datetimeFigureOut">
              <a:rPr lang="pl-PL" smtClean="0"/>
              <a:t>2015-06-16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D564-6680-4979-AF00-2F00BE8631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707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0E68-0D76-47F0-8062-3DA2BB406381}" type="datetimeFigureOut">
              <a:rPr lang="pl-PL" smtClean="0"/>
              <a:t>2015-06-16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D564-6680-4979-AF00-2F00BE8631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038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0E68-0D76-47F0-8062-3DA2BB406381}" type="datetimeFigureOut">
              <a:rPr lang="pl-PL" smtClean="0"/>
              <a:t>2015-06-16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D564-6680-4979-AF00-2F00BE8631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106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0E68-0D76-47F0-8062-3DA2BB406381}" type="datetimeFigureOut">
              <a:rPr lang="pl-PL" smtClean="0"/>
              <a:t>2015-06-16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D564-6680-4979-AF00-2F00BE8631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312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0E68-0D76-47F0-8062-3DA2BB406381}" type="datetimeFigureOut">
              <a:rPr lang="pl-PL" smtClean="0"/>
              <a:t>2015-06-16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D564-6680-4979-AF00-2F00BE8631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903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0E68-0D76-47F0-8062-3DA2BB406381}" type="datetimeFigureOut">
              <a:rPr lang="pl-PL" smtClean="0"/>
              <a:t>2015-06-16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D564-6680-4979-AF00-2F00BE8631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186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0E68-0D76-47F0-8062-3DA2BB406381}" type="datetimeFigureOut">
              <a:rPr lang="pl-PL" smtClean="0"/>
              <a:t>2015-06-16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D564-6680-4979-AF00-2F00BE8631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693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0E68-0D76-47F0-8062-3DA2BB406381}" type="datetimeFigureOut">
              <a:rPr lang="pl-PL" smtClean="0"/>
              <a:t>2015-06-16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D564-6680-4979-AF00-2F00BE8631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588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0E68-0D76-47F0-8062-3DA2BB406381}" type="datetimeFigureOut">
              <a:rPr lang="pl-PL" smtClean="0"/>
              <a:t>2015-06-16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D564-6680-4979-AF00-2F00BE8631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886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0E68-0D76-47F0-8062-3DA2BB406381}" type="datetimeFigureOut">
              <a:rPr lang="pl-PL" smtClean="0"/>
              <a:t>2015-06-16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D564-6680-4979-AF00-2F00BE8631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276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0E68-0D76-47F0-8062-3DA2BB406381}" type="datetimeFigureOut">
              <a:rPr lang="pl-PL" smtClean="0"/>
              <a:t>2015-06-16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D564-6680-4979-AF00-2F00BE8631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761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0E68-0D76-47F0-8062-3DA2BB406381}" type="datetimeFigureOut">
              <a:rPr lang="pl-PL" smtClean="0"/>
              <a:t>2015-06-16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7D564-6680-4979-AF00-2F00BE8631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711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5123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Skąd się biorą głosy nieważne w wyborach do sejmików województw?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dr Adam Gendźwiłł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Zakład Rozwoju i Polityki Lokalnej</a:t>
            </a:r>
            <a:br>
              <a:rPr lang="pl-PL" sz="2400" dirty="0" smtClean="0"/>
            </a:br>
            <a:r>
              <a:rPr lang="pl-PL" sz="2000" dirty="0" smtClean="0"/>
              <a:t>Wydział Geografii i Studiów Regionalnych</a:t>
            </a:r>
            <a:br>
              <a:rPr lang="pl-PL" sz="2000" dirty="0" smtClean="0"/>
            </a:br>
            <a:r>
              <a:rPr lang="pl-PL" sz="2000" dirty="0" smtClean="0"/>
              <a:t>Uniwersytet Warszawski</a:t>
            </a:r>
            <a:endParaRPr lang="pl-PL" sz="2000" dirty="0"/>
          </a:p>
        </p:txBody>
      </p:sp>
      <p:pic>
        <p:nvPicPr>
          <p:cNvPr id="5122" name="Picture 2" descr="C:\Users\Adam\Documents\ARCHIWUM STUDIA\Koło Naukowe Studiów Miejskich\Dynamika przestrzeni miejskiej\nowe logo UW pl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570784"/>
            <a:ext cx="926759" cy="101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3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543344"/>
              </p:ext>
            </p:extLst>
          </p:nvPr>
        </p:nvGraphicFramePr>
        <p:xfrm>
          <a:off x="467543" y="332656"/>
          <a:ext cx="8208914" cy="622953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96892"/>
                <a:gridCol w="1427560"/>
                <a:gridCol w="1428451"/>
                <a:gridCol w="1427560"/>
                <a:gridCol w="1428451"/>
              </a:tblGrid>
              <a:tr h="325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Wybory 2010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Wybory 2014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56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B</a:t>
                      </a:r>
                      <a:endParaRPr lang="pl-PL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(Błąd </a:t>
                      </a:r>
                      <a:r>
                        <a:rPr lang="pl-PL" sz="1600" b="1" dirty="0" err="1">
                          <a:effectLst/>
                        </a:rPr>
                        <a:t>std</a:t>
                      </a:r>
                      <a:r>
                        <a:rPr lang="pl-PL" sz="1600" b="1" dirty="0">
                          <a:effectLst/>
                        </a:rPr>
                        <a:t>.)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Beta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B</a:t>
                      </a:r>
                      <a:endParaRPr lang="pl-PL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(Błąd </a:t>
                      </a:r>
                      <a:r>
                        <a:rPr lang="pl-PL" sz="1600" b="1" dirty="0" err="1">
                          <a:effectLst/>
                        </a:rPr>
                        <a:t>std</a:t>
                      </a:r>
                      <a:r>
                        <a:rPr lang="pl-PL" sz="1600" b="1" dirty="0">
                          <a:effectLst/>
                        </a:rPr>
                        <a:t>.)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Beta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6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Stała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32,33***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(1,71)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37,115***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(1,940)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6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Wielkość gminy (log</a:t>
                      </a:r>
                      <a:r>
                        <a:rPr lang="pl-PL" sz="1600" b="1" baseline="-25000" dirty="0">
                          <a:effectLst/>
                        </a:rPr>
                        <a:t>2</a:t>
                      </a:r>
                      <a:r>
                        <a:rPr lang="pl-PL" sz="1600" b="1" dirty="0">
                          <a:effectLst/>
                        </a:rPr>
                        <a:t> liczby uprawnionych)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-0,726***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(0,117)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-0,155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-0,406**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(0,130)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-0,083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656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Odległość (km) od miasta wojewódzkiego</a:t>
                      </a:r>
                      <a:endParaRPr lang="pl-PL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0,003</a:t>
                      </a:r>
                      <a:endParaRPr lang="pl-PL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(0,003)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0,016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0,014***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(0,003)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0,076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656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effectLst/>
                        </a:rPr>
                        <a:t>Różnica frekwencji – wybiórcza mobilizacja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0,290***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(0,014)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0,567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0,353***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(0,016)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0,664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656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Frekwencja w wyborach samorządowych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-0,208***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(0,016)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-0,299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-0,283***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(0,018)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-0,386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656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Miasto powiatowe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-2,463***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(0,330)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-0,153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-2,664***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(0,366)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-0,159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656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Mazowsze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5,604***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(0,253)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0,339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-0,032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(0,286)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0,002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5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N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2479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2479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25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R2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0,471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0,390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67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063813"/>
              </p:ext>
            </p:extLst>
          </p:nvPr>
        </p:nvGraphicFramePr>
        <p:xfrm>
          <a:off x="467543" y="332657"/>
          <a:ext cx="5352903" cy="61926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96892"/>
                <a:gridCol w="1427560"/>
                <a:gridCol w="1428451"/>
              </a:tblGrid>
              <a:tr h="292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Wybory 2014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90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B</a:t>
                      </a:r>
                      <a:endParaRPr lang="pl-PL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(Błąd </a:t>
                      </a:r>
                      <a:r>
                        <a:rPr lang="pl-PL" sz="1600" b="1" dirty="0" err="1">
                          <a:effectLst/>
                        </a:rPr>
                        <a:t>std</a:t>
                      </a:r>
                      <a:r>
                        <a:rPr lang="pl-PL" sz="1600" b="1" dirty="0">
                          <a:effectLst/>
                        </a:rPr>
                        <a:t>.)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Beta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Stała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34,859***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</a:t>
                      </a:r>
                      <a:r>
                        <a:rPr lang="pl-PL" sz="1600" dirty="0" smtClean="0">
                          <a:effectLst/>
                        </a:rPr>
                        <a:t>1,904)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Wielkość gminy (log</a:t>
                      </a:r>
                      <a:r>
                        <a:rPr lang="pl-PL" sz="1600" b="1" baseline="-25000" dirty="0">
                          <a:effectLst/>
                        </a:rPr>
                        <a:t>2</a:t>
                      </a:r>
                      <a:r>
                        <a:rPr lang="pl-PL" sz="1600" b="1" dirty="0">
                          <a:effectLst/>
                        </a:rPr>
                        <a:t> liczby uprawnionych)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</a:t>
                      </a:r>
                      <a:r>
                        <a:rPr lang="pl-PL" sz="1600" dirty="0" smtClean="0">
                          <a:effectLst/>
                        </a:rPr>
                        <a:t>0,448**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</a:t>
                      </a:r>
                      <a:r>
                        <a:rPr lang="pl-PL" sz="1600" dirty="0" smtClean="0">
                          <a:effectLst/>
                        </a:rPr>
                        <a:t>0,127)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</a:t>
                      </a:r>
                      <a:r>
                        <a:rPr lang="pl-PL" sz="1600" dirty="0" smtClean="0">
                          <a:effectLst/>
                        </a:rPr>
                        <a:t>0,092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590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Odległość (km) od miasta wojewódzkiego</a:t>
                      </a:r>
                      <a:endParaRPr lang="pl-PL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0,014***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(0,003)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0,073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590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effectLst/>
                        </a:rPr>
                        <a:t>Różnica frekwencji – wybiórcza mobilizacja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0,385***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(0,016)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0,723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590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Frekwencja w wyborach samorządowych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</a:t>
                      </a:r>
                      <a:r>
                        <a:rPr lang="pl-PL" sz="1600" dirty="0" smtClean="0">
                          <a:effectLst/>
                        </a:rPr>
                        <a:t>0,274***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(0,018)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</a:t>
                      </a:r>
                      <a:r>
                        <a:rPr lang="pl-PL" sz="1600" dirty="0" smtClean="0">
                          <a:effectLst/>
                        </a:rPr>
                        <a:t>0,374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590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Miasto powiatowe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</a:t>
                      </a:r>
                      <a:r>
                        <a:rPr lang="pl-PL" sz="1600" dirty="0" smtClean="0">
                          <a:effectLst/>
                        </a:rPr>
                        <a:t>2,909***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</a:t>
                      </a:r>
                      <a:r>
                        <a:rPr lang="pl-PL" sz="1600" dirty="0" smtClean="0">
                          <a:effectLst/>
                        </a:rPr>
                        <a:t>0,358)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</a:t>
                      </a:r>
                      <a:r>
                        <a:rPr lang="pl-PL" sz="1600" dirty="0" smtClean="0">
                          <a:effectLst/>
                        </a:rPr>
                        <a:t>0,173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590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Mazowsze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</a:t>
                      </a:r>
                      <a:r>
                        <a:rPr lang="pl-PL" sz="1600" dirty="0" smtClean="0">
                          <a:effectLst/>
                        </a:rPr>
                        <a:t>0,683*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</a:t>
                      </a:r>
                      <a:r>
                        <a:rPr lang="pl-PL" sz="1600" dirty="0" smtClean="0">
                          <a:effectLst/>
                        </a:rPr>
                        <a:t>0,287)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0,040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5904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pl-PL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głosów na PO w 2010</a:t>
                      </a:r>
                      <a:endParaRPr lang="pl-PL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0,079***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(0,007)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0,196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292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N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2479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92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R2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0,390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6012160" y="332656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+ hipoteza protestu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5576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Hipoteza wójta z </a:t>
            </a:r>
            <a:r>
              <a:rPr lang="pl-PL" dirty="0" err="1" smtClean="0"/>
              <a:t>PSLu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Wpływ na % głosów nieważnych</a:t>
            </a:r>
          </a:p>
          <a:p>
            <a:pPr lvl="1"/>
            <a:r>
              <a:rPr lang="pl-PL" dirty="0" smtClean="0"/>
              <a:t>(2010) B = -0,57*</a:t>
            </a:r>
          </a:p>
          <a:p>
            <a:pPr lvl="1"/>
            <a:r>
              <a:rPr lang="pl-PL" dirty="0" smtClean="0"/>
              <a:t>(2014) B = -1,22***</a:t>
            </a:r>
          </a:p>
          <a:p>
            <a:r>
              <a:rPr lang="pl-PL" dirty="0" smtClean="0"/>
              <a:t>Hipotezy ad-hoc</a:t>
            </a:r>
          </a:p>
        </p:txBody>
      </p:sp>
    </p:spTree>
    <p:extLst>
      <p:ext uri="{BB962C8B-B14F-4D97-AF65-F5344CB8AC3E}">
        <p14:creationId xmlns:p14="http://schemas.microsoft.com/office/powerpoint/2010/main" val="334035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Głosy nieważne 2014</a:t>
            </a:r>
            <a:br>
              <a:rPr lang="pl-PL" dirty="0" smtClean="0"/>
            </a:br>
            <a:r>
              <a:rPr lang="pl-PL" dirty="0" smtClean="0"/>
              <a:t>a głosy nieważne 2010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89"/>
          <a:stretch/>
        </p:blipFill>
        <p:spPr bwMode="auto">
          <a:xfrm>
            <a:off x="179512" y="1546385"/>
            <a:ext cx="5496308" cy="5293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5868144" y="1628800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 = 0,711</a:t>
            </a:r>
          </a:p>
          <a:p>
            <a:endParaRPr lang="pl-PL" dirty="0" smtClean="0"/>
          </a:p>
          <a:p>
            <a:r>
              <a:rPr lang="pl-PL" dirty="0" smtClean="0"/>
              <a:t>(bez Mazowsza)</a:t>
            </a:r>
          </a:p>
          <a:p>
            <a:r>
              <a:rPr lang="pl-PL" dirty="0" smtClean="0"/>
              <a:t>r = 0,755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604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Wzorzec podobny</a:t>
            </a:r>
            <a:br>
              <a:rPr lang="pl-PL" b="1" dirty="0" smtClean="0"/>
            </a:br>
            <a:r>
              <a:rPr lang="pl-PL" b="1" dirty="0" smtClean="0"/>
              <a:t>- ale dlaczego więcej niż w 2010?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pl-PL" dirty="0" smtClean="0"/>
              <a:t>Zm. </a:t>
            </a:r>
            <a:r>
              <a:rPr lang="pl-PL" dirty="0"/>
              <a:t>z</a:t>
            </a:r>
            <a:r>
              <a:rPr lang="pl-PL" dirty="0" smtClean="0"/>
              <a:t>ależna: % głosów nieważnych (2014)</a:t>
            </a:r>
          </a:p>
          <a:p>
            <a:r>
              <a:rPr lang="pl-PL" dirty="0" smtClean="0"/>
              <a:t>Predyktory</a:t>
            </a:r>
          </a:p>
          <a:p>
            <a:pPr lvl="1"/>
            <a:r>
              <a:rPr lang="pl-PL" b="1" u="sng" dirty="0" smtClean="0">
                <a:solidFill>
                  <a:srgbClr val="00B050"/>
                </a:solidFill>
              </a:rPr>
              <a:t>Pozytywne:</a:t>
            </a:r>
            <a:r>
              <a:rPr lang="pl-PL" b="1" dirty="0" smtClean="0">
                <a:solidFill>
                  <a:srgbClr val="00B050"/>
                </a:solidFill>
              </a:rPr>
              <a:t> </a:t>
            </a:r>
            <a:r>
              <a:rPr lang="pl-PL" dirty="0" smtClean="0">
                <a:solidFill>
                  <a:srgbClr val="00B050"/>
                </a:solidFill>
              </a:rPr>
              <a:t>% nieważnych (2010), odległość od m. woj., zmiana frekwencji, poparcie dla PO w 2010 r.</a:t>
            </a:r>
          </a:p>
          <a:p>
            <a:pPr lvl="1"/>
            <a:r>
              <a:rPr lang="pl-PL" b="1" u="sng" dirty="0" smtClean="0">
                <a:solidFill>
                  <a:srgbClr val="FF0000"/>
                </a:solidFill>
              </a:rPr>
              <a:t>Negatywne: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rgbClr val="FF0000"/>
                </a:solidFill>
              </a:rPr>
              <a:t>frekwencja 2014, miasto powiatowe, Mazowsze</a:t>
            </a:r>
          </a:p>
          <a:p>
            <a:r>
              <a:rPr lang="pl-PL" dirty="0" smtClean="0"/>
              <a:t>R</a:t>
            </a:r>
            <a:r>
              <a:rPr lang="pl-PL" baseline="30000" dirty="0" smtClean="0"/>
              <a:t>2</a:t>
            </a:r>
            <a:r>
              <a:rPr lang="pl-PL" dirty="0" smtClean="0"/>
              <a:t>=0,63</a:t>
            </a:r>
            <a:endParaRPr lang="pl-PL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40313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800" dirty="0"/>
              <a:t>W</a:t>
            </a:r>
            <a:r>
              <a:rPr lang="pl-PL" sz="2800" smtClean="0"/>
              <a:t>zorzec </a:t>
            </a:r>
            <a:r>
              <a:rPr lang="pl-PL" sz="2800" dirty="0"/>
              <a:t>występowania </a:t>
            </a:r>
            <a:r>
              <a:rPr lang="pl-PL" sz="2800" dirty="0" smtClean="0"/>
              <a:t>zjawiska </a:t>
            </a:r>
            <a:r>
              <a:rPr lang="pl-PL" sz="2800" dirty="0"/>
              <a:t>nie różni się znacząco pomiędzy wyborami z 2010 r. a wyborami z 2014 r</a:t>
            </a:r>
            <a:r>
              <a:rPr lang="pl-PL" sz="2800" dirty="0" smtClean="0"/>
              <a:t>.</a:t>
            </a:r>
          </a:p>
          <a:p>
            <a:r>
              <a:rPr lang="pl-PL" sz="2800" dirty="0" smtClean="0"/>
              <a:t>Wyraźny efekt zbroszurowania kart wyborczych</a:t>
            </a:r>
          </a:p>
          <a:p>
            <a:r>
              <a:rPr lang="pl-PL" sz="2800" dirty="0" smtClean="0"/>
              <a:t>Wyraźny efekt „wybiórczej mobilizacji”</a:t>
            </a:r>
          </a:p>
          <a:p>
            <a:r>
              <a:rPr lang="pl-PL" sz="2800" dirty="0" smtClean="0"/>
              <a:t>Prawdopodobny efekt protestu</a:t>
            </a:r>
          </a:p>
          <a:p>
            <a:r>
              <a:rPr lang="pl-PL" sz="2800" dirty="0" smtClean="0"/>
              <a:t>Co zrobić z alienacją wyborców?</a:t>
            </a:r>
          </a:p>
          <a:p>
            <a:r>
              <a:rPr lang="pl-PL" sz="2800" dirty="0" smtClean="0"/>
              <a:t>Dalsze badania</a:t>
            </a:r>
          </a:p>
          <a:p>
            <a:pPr lvl="1"/>
            <a:r>
              <a:rPr lang="pl-PL" sz="2400" dirty="0" smtClean="0"/>
              <a:t>Zachowania wyborcze w wyborach równoczesnych</a:t>
            </a:r>
          </a:p>
          <a:p>
            <a:pPr lvl="1"/>
            <a:r>
              <a:rPr lang="pl-PL" sz="2400" dirty="0" smtClean="0"/>
              <a:t>Projekt przy Fundacji Batorego (KBW+NDAP)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015769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am\Documents\ARCHIWUM STUDIA\Koło Naukowe Studiów Miejskich\Dynamika przestrzeni miejskiej\nowe logo UW pl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570784"/>
            <a:ext cx="926759" cy="101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755576" y="3687688"/>
            <a:ext cx="76328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Dziękuję za uwagę.</a:t>
            </a:r>
          </a:p>
          <a:p>
            <a:pPr algn="ctr"/>
            <a:endParaRPr lang="pl-PL" dirty="0"/>
          </a:p>
          <a:p>
            <a:pPr algn="ctr"/>
            <a:r>
              <a:rPr lang="pl-PL" sz="2000" dirty="0" smtClean="0"/>
              <a:t>a.gendzwill@uw.edu.pl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49612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Kontrowersje wokół wyborów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Awaria systemu obsługi wyborów</a:t>
            </a:r>
          </a:p>
          <a:p>
            <a:r>
              <a:rPr lang="pl-PL" dirty="0" smtClean="0"/>
              <a:t>Różnica pomiędzy prognozą </a:t>
            </a:r>
            <a:r>
              <a:rPr lang="pl-PL" i="1" dirty="0" err="1" smtClean="0"/>
              <a:t>exit-poll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 oficjalnymi wynikami wyborów</a:t>
            </a:r>
          </a:p>
          <a:p>
            <a:r>
              <a:rPr lang="pl-PL" dirty="0" smtClean="0"/>
              <a:t>Wysoki odsetek głosów nieważnych</a:t>
            </a:r>
          </a:p>
          <a:p>
            <a:pPr lvl="1"/>
            <a:r>
              <a:rPr lang="pl-PL" dirty="0" smtClean="0"/>
              <a:t>Brak wiedzy o przyczynach ich nieważności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575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Dane indywidualne</a:t>
            </a:r>
          </a:p>
          <a:p>
            <a:pPr lvl="1"/>
            <a:r>
              <a:rPr lang="pl-PL" dirty="0" smtClean="0"/>
              <a:t>W sondażach – zjawisko marginalne</a:t>
            </a:r>
          </a:p>
          <a:p>
            <a:r>
              <a:rPr lang="pl-PL" dirty="0" smtClean="0"/>
              <a:t>Dane zagregowane (PKW)</a:t>
            </a:r>
          </a:p>
          <a:p>
            <a:pPr lvl="1"/>
            <a:r>
              <a:rPr lang="pl-PL" dirty="0" smtClean="0"/>
              <a:t>Trudno powiedzieć </a:t>
            </a:r>
            <a:r>
              <a:rPr lang="pl-PL" b="1" u="sng" dirty="0" smtClean="0"/>
              <a:t>kto</a:t>
            </a:r>
            <a:r>
              <a:rPr lang="pl-PL" dirty="0" smtClean="0"/>
              <a:t> oddał głosy nieważne</a:t>
            </a:r>
          </a:p>
          <a:p>
            <a:pPr lvl="1"/>
            <a:r>
              <a:rPr lang="pl-PL" dirty="0" smtClean="0"/>
              <a:t>Łatwiej powiedzieć, </a:t>
            </a:r>
            <a:r>
              <a:rPr lang="pl-PL" b="1" u="sng" dirty="0" smtClean="0"/>
              <a:t>gdzie</a:t>
            </a:r>
            <a:r>
              <a:rPr lang="pl-PL" dirty="0" smtClean="0"/>
              <a:t> padło ich więcej</a:t>
            </a:r>
          </a:p>
          <a:p>
            <a:r>
              <a:rPr lang="pl-PL" dirty="0" smtClean="0"/>
              <a:t>Czy w rozkładzie głosów nieważnych widać jakiś wzorzec?</a:t>
            </a:r>
          </a:p>
          <a:p>
            <a:r>
              <a:rPr lang="pl-PL" dirty="0" smtClean="0"/>
              <a:t>Co wyjaśnia odsetek głosów nieważnych w 2010 i w 2014 r.?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927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Hipotezy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>Alienacja – wybiórcza mobilizacja</a:t>
            </a:r>
          </a:p>
          <a:p>
            <a:pPr lvl="1"/>
            <a:r>
              <a:rPr lang="pl-PL" sz="2000" dirty="0" smtClean="0"/>
              <a:t>Wyborcy (zwłaszcza z peryferii) mało interesują się samorządem wojewódzkim i powiatowym</a:t>
            </a:r>
          </a:p>
          <a:p>
            <a:pPr lvl="1"/>
            <a:r>
              <a:rPr lang="pl-PL" sz="2000" dirty="0" smtClean="0"/>
              <a:t>Polityka regionalna jest odległa (kampania, normy reprezentacji)</a:t>
            </a:r>
          </a:p>
          <a:p>
            <a:pPr lvl="1"/>
            <a:r>
              <a:rPr lang="pl-PL" sz="2000" dirty="0" smtClean="0"/>
              <a:t>Wybory samorządowe mobilizują inny elektorat niż wybory parlamentarne („wyborcy lokalni” – Flis)</a:t>
            </a:r>
          </a:p>
          <a:p>
            <a:pPr lvl="1"/>
            <a:r>
              <a:rPr lang="pl-PL" sz="2000" dirty="0" smtClean="0"/>
              <a:t>Dla „wyborców lokalnych” wybory sejmikowe mało ważne</a:t>
            </a:r>
          </a:p>
          <a:p>
            <a:r>
              <a:rPr lang="pl-PL" sz="2400" b="1" dirty="0" smtClean="0"/>
              <a:t>Protest</a:t>
            </a:r>
          </a:p>
          <a:p>
            <a:pPr lvl="1"/>
            <a:r>
              <a:rPr lang="pl-PL" sz="2000" dirty="0"/>
              <a:t>Głos nieważny jako protest przeciwko rządzącym, jednak bez oddania głosu na opozycję</a:t>
            </a:r>
          </a:p>
          <a:p>
            <a:r>
              <a:rPr lang="pl-PL" sz="2400" b="1" dirty="0" smtClean="0"/>
              <a:t>Efekty zbroszurowanej karty do głosowania</a:t>
            </a:r>
          </a:p>
          <a:p>
            <a:pPr lvl="1"/>
            <a:r>
              <a:rPr lang="pl-PL" sz="2000" dirty="0" smtClean="0">
                <a:sym typeface="Wingdings" panose="05000000000000000000" pitchFamily="2" charset="2"/>
              </a:rPr>
              <a:t>Broszura  więcej głosów nieważnych</a:t>
            </a:r>
          </a:p>
          <a:p>
            <a:pPr lvl="1"/>
            <a:r>
              <a:rPr lang="pl-PL" sz="2000" dirty="0" smtClean="0">
                <a:sym typeface="Wingdings" panose="05000000000000000000" pitchFamily="2" charset="2"/>
              </a:rPr>
              <a:t>Broszura  korzyść dla „numeru 1”</a:t>
            </a: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335036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pl-PL" sz="3200" dirty="0" smtClean="0"/>
              <a:t>Czy Polacy interesują się tym, co postanawiają…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2400" dirty="0" smtClean="0"/>
              <a:t>(CBOS, październik 2014)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067083"/>
              </p:ext>
            </p:extLst>
          </p:nvPr>
        </p:nvGraphicFramePr>
        <p:xfrm>
          <a:off x="457200" y="1600200"/>
          <a:ext cx="822960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9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Specyfika wyborów samorządowych:</a:t>
            </a:r>
            <a:br>
              <a:rPr lang="pl-PL" sz="2800" dirty="0" smtClean="0"/>
            </a:br>
            <a:r>
              <a:rPr lang="pl-PL" sz="2800" dirty="0" smtClean="0"/>
              <a:t>porównanie frekwencji w gminach różnej wielkości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946171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920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Efekt karty </a:t>
            </a:r>
            <a:r>
              <a:rPr lang="pl-PL" sz="4000" dirty="0" smtClean="0"/>
              <a:t>zbroszurowanej: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700" dirty="0" smtClean="0"/>
              <a:t>Eksperyment, z którego nie wyciągnęliśmy wniosku</a:t>
            </a:r>
            <a:endParaRPr lang="pl-PL" sz="27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609844"/>
              </p:ext>
            </p:extLst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662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https://upload.wikimedia.org/wikipedia/commons/thumb/2/25/Btw2009-126.jpg/220px-Btw2009-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4528"/>
            <a:ext cx="2887588" cy="682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2" r="37688"/>
          <a:stretch/>
        </p:blipFill>
        <p:spPr>
          <a:xfrm>
            <a:off x="475432" y="1184150"/>
            <a:ext cx="44704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6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Model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800" dirty="0" smtClean="0"/>
              <a:t>Zmienne wyjaśniane:</a:t>
            </a:r>
          </a:p>
          <a:p>
            <a:pPr lvl="1"/>
            <a:r>
              <a:rPr lang="pl-PL" sz="2400" dirty="0" smtClean="0"/>
              <a:t>% głosów nieważnych 2010</a:t>
            </a:r>
          </a:p>
          <a:p>
            <a:pPr lvl="1"/>
            <a:r>
              <a:rPr lang="pl-PL" sz="2400" dirty="0" smtClean="0"/>
              <a:t>% głosów nieważnych 2014</a:t>
            </a:r>
          </a:p>
          <a:p>
            <a:r>
              <a:rPr lang="pl-PL" sz="2800" dirty="0" smtClean="0"/>
              <a:t>Zmienne wyjaśniające:</a:t>
            </a:r>
          </a:p>
          <a:p>
            <a:pPr lvl="1"/>
            <a:r>
              <a:rPr lang="pl-PL" sz="2400" dirty="0" smtClean="0"/>
              <a:t>log</a:t>
            </a:r>
            <a:r>
              <a:rPr lang="pl-PL" sz="1600" dirty="0" smtClean="0"/>
              <a:t>2</a:t>
            </a:r>
            <a:r>
              <a:rPr lang="pl-PL" sz="2400" dirty="0" smtClean="0"/>
              <a:t> liczby uprawnionych do głosowania</a:t>
            </a:r>
          </a:p>
          <a:p>
            <a:pPr lvl="1"/>
            <a:r>
              <a:rPr lang="pl-PL" sz="2400" dirty="0"/>
              <a:t>o</a:t>
            </a:r>
            <a:r>
              <a:rPr lang="pl-PL" sz="2400" dirty="0" smtClean="0"/>
              <a:t>dległość od miasta wojewódzkiego (km)</a:t>
            </a:r>
          </a:p>
          <a:p>
            <a:pPr lvl="1"/>
            <a:r>
              <a:rPr lang="pl-PL" sz="2400" dirty="0"/>
              <a:t>m</a:t>
            </a:r>
            <a:r>
              <a:rPr lang="pl-PL" sz="2400" dirty="0" smtClean="0"/>
              <a:t>iasto powiatowe</a:t>
            </a:r>
          </a:p>
          <a:p>
            <a:pPr lvl="1"/>
            <a:r>
              <a:rPr lang="pl-PL" sz="2400" dirty="0"/>
              <a:t>r</a:t>
            </a:r>
            <a:r>
              <a:rPr lang="pl-PL" sz="2400" dirty="0" smtClean="0"/>
              <a:t>óżnica frekwencji pomiędzy wyborami parlamentarnymi (2011) a samorządowymi</a:t>
            </a:r>
            <a:endParaRPr lang="pl-PL" dirty="0" smtClean="0"/>
          </a:p>
          <a:p>
            <a:pPr lvl="1"/>
            <a:r>
              <a:rPr lang="pl-PL" sz="2400" dirty="0"/>
              <a:t>f</a:t>
            </a:r>
            <a:r>
              <a:rPr lang="pl-PL" sz="2400" dirty="0" smtClean="0"/>
              <a:t>rekwencja wyborcza w wyb. samorządowych</a:t>
            </a:r>
          </a:p>
          <a:p>
            <a:pPr lvl="1"/>
            <a:r>
              <a:rPr lang="pl-PL" sz="2400" dirty="0"/>
              <a:t>b</a:t>
            </a:r>
            <a:r>
              <a:rPr lang="pl-PL" sz="2400" dirty="0" smtClean="0"/>
              <a:t>roszura 2010 – Mazowsze (0/1)</a:t>
            </a:r>
          </a:p>
        </p:txBody>
      </p:sp>
    </p:spTree>
    <p:extLst>
      <p:ext uri="{BB962C8B-B14F-4D97-AF65-F5344CB8AC3E}">
        <p14:creationId xmlns:p14="http://schemas.microsoft.com/office/powerpoint/2010/main" val="70240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631</Words>
  <Application>Microsoft Office PowerPoint</Application>
  <PresentationFormat>Pokaz na ekranie (4:3)</PresentationFormat>
  <Paragraphs>179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Skąd się biorą głosy nieważne w wyborach do sejmików województw?</vt:lpstr>
      <vt:lpstr>Kontrowersje wokół wyborów</vt:lpstr>
      <vt:lpstr>Pytania</vt:lpstr>
      <vt:lpstr>Hipotezy</vt:lpstr>
      <vt:lpstr>Czy Polacy interesują się tym, co postanawiają… (CBOS, październik 2014)</vt:lpstr>
      <vt:lpstr>Specyfika wyborów samorządowych: porównanie frekwencji w gminach różnej wielkości</vt:lpstr>
      <vt:lpstr>Efekt karty zbroszurowanej: Eksperyment, z którego nie wyciągnęliśmy wniosku</vt:lpstr>
      <vt:lpstr>Prezentacja programu PowerPoint</vt:lpstr>
      <vt:lpstr>Model</vt:lpstr>
      <vt:lpstr>Prezentacja programu PowerPoint</vt:lpstr>
      <vt:lpstr>Prezentacja programu PowerPoint</vt:lpstr>
      <vt:lpstr>Hipoteza wójta z PSLu</vt:lpstr>
      <vt:lpstr>Głosy nieważne 2014 a głosy nieważne 2010</vt:lpstr>
      <vt:lpstr>Wzorzec podobny - ale dlaczego więcej niż w 2010?</vt:lpstr>
      <vt:lpstr>Podsumowanie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Skąd się biorą głosy nieważne w wyborach do sejmików województw?</dc:title>
  <dc:creator>Adam Gendźwiłł</dc:creator>
  <cp:lastModifiedBy>Adam Gendźwiłł</cp:lastModifiedBy>
  <cp:revision>11</cp:revision>
  <dcterms:created xsi:type="dcterms:W3CDTF">2015-06-16T04:48:34Z</dcterms:created>
  <dcterms:modified xsi:type="dcterms:W3CDTF">2015-06-16T09:51:59Z</dcterms:modified>
</cp:coreProperties>
</file>